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tiana Astretsova" initials="TA" lastIdx="1" clrIdx="0">
    <p:extLst>
      <p:ext uri="{19B8F6BF-5375-455C-9EA6-DF929625EA0E}">
        <p15:presenceInfo xmlns:p15="http://schemas.microsoft.com/office/powerpoint/2012/main" xmlns="" userId="e9e12117044bbe2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30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6475794-AAE2-48F8-BB44-7032C0213041}" type="datetimeFigureOut">
              <a:rPr lang="ru-RU" smtClean="0"/>
              <a:pPr/>
              <a:t>28.07.2018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578B55F-CCAB-4354-B4C3-76ECEF277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slow"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9555" y="-1"/>
            <a:ext cx="9118242" cy="4636395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Правила написания личного письма</a:t>
            </a:r>
            <a:br>
              <a:rPr lang="ru-RU" sz="5300" dirty="0" smtClean="0"/>
            </a:br>
            <a:r>
              <a:rPr lang="ru-RU" sz="5300" dirty="0" smtClean="0"/>
              <a:t>на английском языке</a:t>
            </a:r>
            <a:br>
              <a:rPr lang="ru-RU" sz="5300" dirty="0" smtClean="0"/>
            </a:br>
            <a:endParaRPr lang="ru-RU" sz="5300" dirty="0"/>
          </a:p>
        </p:txBody>
      </p:sp>
    </p:spTree>
    <p:extLst>
      <p:ext uri="{BB962C8B-B14F-4D97-AF65-F5344CB8AC3E}">
        <p14:creationId xmlns:p14="http://schemas.microsoft.com/office/powerpoint/2010/main" xmlns="" val="2252377260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6300" y="193183"/>
            <a:ext cx="797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ОБЪЁМ ПИСЬМА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3300" y="811369"/>
            <a:ext cx="100596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</a:rPr>
              <a:t>100-120 </a:t>
            </a:r>
            <a:r>
              <a:rPr lang="ru-RU" sz="2400" b="1" i="1" dirty="0" smtClean="0">
                <a:solidFill>
                  <a:srgbClr val="FF0000"/>
                </a:solidFill>
              </a:rPr>
              <a:t>СЛОВ: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Считаются ВСЕ слова включая предлоги, артикли, частицы.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Адрес, дата и подпись также подлежат подсчету.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Как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ОДНО СЛОВО считаются: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Краткие формы (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I’ll, don’t)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Числительные – цифры (5, 27, 2016)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Числительные – слова (считаются как слова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Сложные слова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(easy-going, twenty-seven)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Сокращения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(USA)</a:t>
            </a:r>
            <a:endParaRPr lang="ru-RU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484961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6100" y="291548"/>
            <a:ext cx="9037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cs typeface="Aharoni" pitchFamily="2" charset="-79"/>
              </a:rPr>
              <a:t>АДРЕС ОТПРАВИТЕЛЯ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8901" y="1179442"/>
            <a:ext cx="3047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Адрес отправителя</a:t>
            </a: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в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сегда пишется наверху справа</a:t>
            </a:r>
            <a:endParaRPr lang="ru-RU" sz="240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96709" y="1669143"/>
            <a:ext cx="3670852" cy="21626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2000" b="1" i="1" dirty="0" smtClean="0"/>
              <a:t>                                  </a:t>
            </a:r>
            <a:r>
              <a:rPr lang="ru-RU" sz="2000" b="1" i="1" dirty="0" smtClean="0"/>
              <a:t>          </a:t>
            </a:r>
            <a:r>
              <a:rPr lang="en-US" sz="2000" b="1" i="1" dirty="0" smtClean="0"/>
              <a:t>Moscow</a:t>
            </a:r>
          </a:p>
          <a:p>
            <a:pPr algn="ctr"/>
            <a:r>
              <a:rPr lang="en-US" sz="2000" b="1" i="1" dirty="0" smtClean="0"/>
              <a:t>                              Russia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flipV="1">
            <a:off x="8699736" y="2177143"/>
            <a:ext cx="543339" cy="463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004457" y="4005943"/>
            <a:ext cx="4194629" cy="25109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dirty="0" smtClean="0"/>
              <a:t>                  </a:t>
            </a:r>
            <a:r>
              <a:rPr lang="en-US" sz="2000" b="1" i="1" dirty="0" smtClean="0"/>
              <a:t>Moscow</a:t>
            </a:r>
            <a:r>
              <a:rPr lang="en-US" sz="2800" b="1" i="1" u="sng" dirty="0">
                <a:solidFill>
                  <a:srgbClr val="FF0000"/>
                </a:solidFill>
              </a:rPr>
              <a:t>,</a:t>
            </a:r>
            <a:r>
              <a:rPr lang="en-US" sz="2000" b="1" i="1" dirty="0" smtClean="0"/>
              <a:t> Russia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ru-RU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5021626" y="4583674"/>
            <a:ext cx="980661" cy="689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2413875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7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410817"/>
            <a:ext cx="5340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ДАТА НАПИСАНИЯ ПИСЬМА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9861" y="1364975"/>
            <a:ext cx="291547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Дата всегда пишется под адресом, также в правом верхнем углу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Варианты написания:</a:t>
            </a:r>
          </a:p>
          <a:p>
            <a:r>
              <a:rPr lang="en-US" b="1" i="1" dirty="0" smtClean="0"/>
              <a:t>June 7, 2016 </a:t>
            </a:r>
            <a:r>
              <a:rPr lang="en-US" dirty="0" smtClean="0"/>
              <a:t>(2 </a:t>
            </a:r>
            <a:r>
              <a:rPr lang="ru-RU" dirty="0" smtClean="0"/>
              <a:t>слова)</a:t>
            </a:r>
          </a:p>
          <a:p>
            <a:r>
              <a:rPr lang="ru-RU" b="1" i="1" dirty="0" smtClean="0"/>
              <a:t>7.06.2016</a:t>
            </a:r>
            <a:r>
              <a:rPr lang="ru-RU" dirty="0" smtClean="0"/>
              <a:t>       (1 слово)</a:t>
            </a:r>
          </a:p>
          <a:p>
            <a:r>
              <a:rPr lang="ru-RU" b="1" i="1" dirty="0" smtClean="0"/>
              <a:t>7/06/2016</a:t>
            </a:r>
            <a:r>
              <a:rPr lang="ru-RU" dirty="0" smtClean="0"/>
              <a:t>      (1 слово)   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59679" y="1593575"/>
            <a:ext cx="3710982" cy="49040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b="1" i="1" dirty="0" smtClean="0"/>
              <a:t>Moscow</a:t>
            </a:r>
            <a:r>
              <a:rPr lang="en-US" b="1" i="1" dirty="0"/>
              <a:t>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 smtClean="0"/>
              <a:t>7</a:t>
            </a:r>
            <a:r>
              <a:rPr lang="en-US" b="1" i="1" dirty="0" smtClean="0"/>
              <a:t> </a:t>
            </a:r>
            <a:r>
              <a:rPr lang="en-US" b="1" i="1" dirty="0"/>
              <a:t>June 2016</a:t>
            </a:r>
          </a:p>
          <a:p>
            <a:pPr algn="r"/>
            <a:r>
              <a:rPr lang="ru-RU" i="1" dirty="0" smtClean="0"/>
              <a:t>         </a:t>
            </a:r>
            <a:r>
              <a:rPr lang="en-US" i="1" dirty="0" smtClean="0"/>
              <a:t>(2 </a:t>
            </a:r>
            <a:r>
              <a:rPr lang="ru-RU" i="1" dirty="0" smtClean="0"/>
              <a:t>слова</a:t>
            </a:r>
            <a:r>
              <a:rPr lang="ru-RU" dirty="0" smtClean="0"/>
              <a:t>)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8256789" y="2448827"/>
            <a:ext cx="515155" cy="476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98513085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9115" y="244699"/>
            <a:ext cx="6272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ОБРАЩЕНИЕ К ДРУГУ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38648" y="1725768"/>
            <a:ext cx="31424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Обращение пишется слева на отдельной строке в неформальном или нейтральном стиле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1" y="1261593"/>
            <a:ext cx="360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1" dirty="0"/>
              <a:t>Moscow,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</a:t>
            </a:r>
            <a:r>
              <a:rPr lang="en-US" b="1" i="1" dirty="0" smtClean="0"/>
              <a:t>2016</a:t>
            </a:r>
          </a:p>
          <a:p>
            <a:pPr algn="r"/>
            <a:endParaRPr lang="ru-RU" b="1" i="1" dirty="0"/>
          </a:p>
          <a:p>
            <a:r>
              <a:rPr lang="en-US" b="1" i="1" dirty="0" smtClean="0"/>
              <a:t>Dear Tom</a:t>
            </a:r>
            <a:r>
              <a:rPr lang="en-US" b="1" i="1" dirty="0" smtClean="0">
                <a:solidFill>
                  <a:srgbClr val="FF0000"/>
                </a:solidFill>
              </a:rPr>
              <a:t>,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algn="r"/>
            <a:endParaRPr lang="en-US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35879" y="1193801"/>
            <a:ext cx="3657599" cy="47159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H="1" flipV="1">
            <a:off x="7219937" y="2527532"/>
            <a:ext cx="631065" cy="824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9828" y="4302081"/>
            <a:ext cx="33742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Варианты обращения:</a:t>
            </a:r>
            <a:endParaRPr lang="en-US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i="1" dirty="0" smtClean="0"/>
              <a:t>Hi, Tom,</a:t>
            </a:r>
          </a:p>
          <a:p>
            <a:r>
              <a:rPr lang="en-US" b="1" i="1" dirty="0" smtClean="0"/>
              <a:t>Hello, Tom,</a:t>
            </a:r>
          </a:p>
          <a:p>
            <a:endParaRPr lang="en-US" b="1" i="1" dirty="0"/>
          </a:p>
          <a:p>
            <a:r>
              <a:rPr lang="en-US" b="1" i="1" dirty="0" smtClean="0">
                <a:solidFill>
                  <a:srgbClr val="FF0000"/>
                </a:solidFill>
              </a:rPr>
              <a:t>! </a:t>
            </a:r>
            <a:r>
              <a:rPr lang="ru-RU" b="1" i="1" dirty="0" smtClean="0">
                <a:solidFill>
                  <a:srgbClr val="FF0000"/>
                </a:solidFill>
              </a:rPr>
              <a:t>– не используем</a:t>
            </a:r>
            <a:r>
              <a:rPr lang="en-US" b="1" i="1" dirty="0" smtClean="0">
                <a:solidFill>
                  <a:srgbClr val="FF0000"/>
                </a:solidFill>
              </a:rPr>
              <a:t>. </a:t>
            </a:r>
            <a:r>
              <a:rPr lang="ru-RU" b="1" i="1" dirty="0" smtClean="0">
                <a:solidFill>
                  <a:srgbClr val="FF0000"/>
                </a:solidFill>
              </a:rPr>
              <a:t>После обращения ОБЯЗАТЕЛЬНО ставится ЗАПЯТАЯ</a:t>
            </a:r>
          </a:p>
        </p:txBody>
      </p:sp>
    </p:spTree>
    <p:extLst>
      <p:ext uri="{BB962C8B-B14F-4D97-AF65-F5344CB8AC3E}">
        <p14:creationId xmlns:p14="http://schemas.microsoft.com/office/powerpoint/2010/main" xmlns="" val="2549045944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9104" y="154547"/>
            <a:ext cx="91311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БЛАГОДАРНОСТЬ ЗА ПРЕДЫДУЩЕЕ ПИСЬМО.</a:t>
            </a:r>
          </a:p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УПОМИНАНИЕ О ПРЕДЫДУЩИХ КОНТАКТАХ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02401" y="1409700"/>
            <a:ext cx="4279900" cy="49524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515101" y="1473200"/>
            <a:ext cx="4229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 smtClean="0"/>
              <a:t> Moscow</a:t>
            </a:r>
            <a:r>
              <a:rPr lang="en-US" b="1" i="1" dirty="0"/>
              <a:t>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2016</a:t>
            </a:r>
          </a:p>
          <a:p>
            <a:pPr algn="r"/>
            <a:endParaRPr lang="ru-RU" b="1" i="1" dirty="0"/>
          </a:p>
          <a:p>
            <a:r>
              <a:rPr lang="en-US" b="1" i="1" dirty="0"/>
              <a:t>Dear Tom</a:t>
            </a:r>
            <a:r>
              <a:rPr lang="en-US" b="1" i="1" dirty="0" smtClean="0">
                <a:solidFill>
                  <a:srgbClr val="FF0000"/>
                </a:solidFill>
              </a:rPr>
              <a:t>,</a:t>
            </a:r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en-US" b="1" i="1" dirty="0" smtClean="0"/>
              <a:t>Thanks (Thank you) for your (recent) letter.</a:t>
            </a:r>
            <a:r>
              <a:rPr lang="ru-RU" b="1" i="1" dirty="0" smtClean="0"/>
              <a:t> </a:t>
            </a:r>
            <a:r>
              <a:rPr lang="en-US" b="1" i="1" dirty="0" smtClean="0"/>
              <a:t>It was great to hear from you again.</a:t>
            </a:r>
            <a:endParaRPr lang="ru-RU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163651" y="1378039"/>
            <a:ext cx="39538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Благодарность пишется на отдельной строке слева сразу под обращением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8509768" y="2036905"/>
            <a:ext cx="585987" cy="502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25769" y="3217084"/>
            <a:ext cx="48231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Фразы-клише, говорящие о том, что письмо не является первым, следуют за благодарностью и пишутся на той же строке без отступа.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Варианты:</a:t>
            </a:r>
          </a:p>
          <a:p>
            <a:r>
              <a:rPr lang="en-US" b="1" i="1" dirty="0" smtClean="0"/>
              <a:t>I was very glad to get your letter.</a:t>
            </a:r>
          </a:p>
          <a:p>
            <a:r>
              <a:rPr lang="en-US" b="1" i="1" dirty="0" smtClean="0"/>
              <a:t>Sorry, I haven’t written for so long.</a:t>
            </a:r>
            <a:endParaRPr lang="ru-RU" b="1" i="1" dirty="0"/>
          </a:p>
          <a:p>
            <a:endParaRPr lang="ru-RU" sz="2400" b="1" i="1" dirty="0">
              <a:solidFill>
                <a:schemeClr val="accent3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8592663" y="3337672"/>
            <a:ext cx="367050" cy="708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7915265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6100" y="228600"/>
            <a:ext cx="5808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ОСНОВНАЯ ЧАСТЬ ПИСЬМА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1375" y="1210615"/>
            <a:ext cx="4713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В этой части письма следует ответить на три вопроса друга.</a:t>
            </a:r>
          </a:p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Варианты начала ответа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r>
              <a:rPr lang="en-US" b="1" i="1" dirty="0" smtClean="0"/>
              <a:t>You asked me about…</a:t>
            </a:r>
          </a:p>
          <a:p>
            <a:r>
              <a:rPr lang="en-US" b="1" i="1" dirty="0" smtClean="0"/>
              <a:t>You are interested in…</a:t>
            </a:r>
          </a:p>
          <a:p>
            <a:endParaRPr lang="en-US" b="1" i="1" dirty="0"/>
          </a:p>
          <a:p>
            <a:r>
              <a:rPr lang="ru-RU" sz="2400" dirty="0" smtClean="0">
                <a:solidFill>
                  <a:srgbClr val="FF0000"/>
                </a:solidFill>
              </a:rPr>
              <a:t>Важно: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Ответы на вопросы могут быть написаны в одном абзаце или в трех разных.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25493" y="1102590"/>
            <a:ext cx="4365939" cy="5529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375400" y="1210615"/>
            <a:ext cx="42545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/>
              <a:t> Moscow,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2016</a:t>
            </a:r>
          </a:p>
          <a:p>
            <a:pPr algn="r"/>
            <a:endParaRPr lang="ru-RU" b="1" i="1" dirty="0"/>
          </a:p>
          <a:p>
            <a:r>
              <a:rPr lang="en-US" b="1" i="1" dirty="0"/>
              <a:t>Dear Tom</a:t>
            </a:r>
            <a:r>
              <a:rPr lang="en-US" b="1" i="1" dirty="0">
                <a:solidFill>
                  <a:srgbClr val="FF0000"/>
                </a:solidFill>
              </a:rPr>
              <a:t>,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en-US" b="1" i="1" dirty="0"/>
              <a:t>Thanks (Thank you) for your (recent) letter.</a:t>
            </a:r>
            <a:r>
              <a:rPr lang="ru-RU" b="1" i="1" dirty="0"/>
              <a:t> </a:t>
            </a:r>
            <a:r>
              <a:rPr lang="en-US" b="1" i="1" dirty="0"/>
              <a:t>It was great to hear from you again</a:t>
            </a:r>
            <a:r>
              <a:rPr lang="en-US" b="1" i="1" dirty="0" smtClean="0"/>
              <a:t>.</a:t>
            </a:r>
            <a:endParaRPr lang="ru-RU" b="1" i="1" dirty="0" smtClean="0"/>
          </a:p>
          <a:p>
            <a:r>
              <a:rPr lang="en-US" b="1" i="1" dirty="0" smtClean="0"/>
              <a:t>You asked me what films I like.  Well, I prefer watching romantic films. My </a:t>
            </a:r>
            <a:r>
              <a:rPr lang="en-US" b="1" i="1" dirty="0" err="1" smtClean="0"/>
              <a:t>favourite</a:t>
            </a:r>
            <a:r>
              <a:rPr lang="en-US" b="1" i="1" dirty="0" smtClean="0"/>
              <a:t> one is “The </a:t>
            </a:r>
            <a:r>
              <a:rPr lang="en-US" b="1" i="1" dirty="0" err="1" smtClean="0"/>
              <a:t>Titanik</a:t>
            </a:r>
            <a:r>
              <a:rPr lang="en-US" b="1" i="1" dirty="0" smtClean="0"/>
              <a:t>”…</a:t>
            </a:r>
            <a:endParaRPr lang="ru-RU" b="1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9272789" y="4203334"/>
            <a:ext cx="708338" cy="577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74954912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165100"/>
            <a:ext cx="9278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НАДЕЖДА НА БУДУЩИЕ КОНТАКТЫ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6501" y="1519707"/>
            <a:ext cx="32893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Фразы-клише пишутся слева с красной строки, под текстом письма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2400" b="1" i="1" dirty="0">
              <a:solidFill>
                <a:schemeClr val="accent3"/>
              </a:solidFill>
            </a:endParaRPr>
          </a:p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Варианты:</a:t>
            </a:r>
            <a:endParaRPr lang="en-US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 smtClean="0"/>
          </a:p>
          <a:p>
            <a:r>
              <a:rPr lang="en-US" b="1" i="1" dirty="0" smtClean="0"/>
              <a:t>Please, write back. </a:t>
            </a:r>
            <a:endParaRPr lang="ru-RU" b="1" i="1" dirty="0" smtClean="0"/>
          </a:p>
          <a:p>
            <a:r>
              <a:rPr lang="en-US" b="1" i="1" dirty="0" smtClean="0"/>
              <a:t>Keep in touch.</a:t>
            </a:r>
          </a:p>
          <a:p>
            <a:r>
              <a:rPr lang="en-US" b="1" i="1" dirty="0" smtClean="0"/>
              <a:t>Hope to hear from you soon.</a:t>
            </a:r>
          </a:p>
          <a:p>
            <a:r>
              <a:rPr lang="en-US" b="1" i="1" dirty="0" smtClean="0"/>
              <a:t>Drop me a letter when you can.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73700" y="876300"/>
            <a:ext cx="5245101" cy="5563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11800" y="819433"/>
            <a:ext cx="520700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/>
              <a:t>Moscow,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2016</a:t>
            </a:r>
          </a:p>
          <a:p>
            <a:pPr algn="r"/>
            <a:endParaRPr lang="ru-RU" b="1" i="1" dirty="0"/>
          </a:p>
          <a:p>
            <a:r>
              <a:rPr lang="en-US" b="1" i="1" dirty="0"/>
              <a:t>Dear Tom</a:t>
            </a:r>
            <a:r>
              <a:rPr lang="en-US" b="1" i="1" dirty="0">
                <a:solidFill>
                  <a:srgbClr val="FF0000"/>
                </a:solidFill>
              </a:rPr>
              <a:t>,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en-US" b="1" i="1" dirty="0"/>
              <a:t>Thanks (Thank you) for your (recent) letter.</a:t>
            </a:r>
            <a:r>
              <a:rPr lang="ru-RU" b="1" i="1" dirty="0"/>
              <a:t> </a:t>
            </a:r>
            <a:r>
              <a:rPr lang="en-US" b="1" i="1" dirty="0"/>
              <a:t>It was great to hear from you again.</a:t>
            </a:r>
            <a:endParaRPr lang="ru-RU" b="1" i="1" dirty="0"/>
          </a:p>
          <a:p>
            <a:r>
              <a:rPr lang="en-US" b="1" i="1" dirty="0"/>
              <a:t>You asked me what films I like.  Well, I prefer watching romantic films. My </a:t>
            </a:r>
            <a:r>
              <a:rPr lang="en-US" b="1" i="1" dirty="0" err="1"/>
              <a:t>favourite</a:t>
            </a:r>
            <a:r>
              <a:rPr lang="en-US" b="1" i="1" dirty="0"/>
              <a:t> one is “The </a:t>
            </a:r>
            <a:r>
              <a:rPr lang="en-US" b="1" i="1" dirty="0" err="1"/>
              <a:t>Titanik</a:t>
            </a:r>
            <a:r>
              <a:rPr lang="en-US" b="1" i="1" dirty="0" smtClean="0"/>
              <a:t>”…</a:t>
            </a:r>
            <a:endParaRPr lang="ru-RU" b="1" i="1" dirty="0" smtClean="0"/>
          </a:p>
          <a:p>
            <a:endParaRPr lang="ru-RU" b="1" i="1" dirty="0"/>
          </a:p>
          <a:p>
            <a:endParaRPr lang="ru-RU" b="1" i="1" dirty="0" smtClean="0"/>
          </a:p>
          <a:p>
            <a:endParaRPr lang="ru-RU" b="1" i="1" dirty="0"/>
          </a:p>
          <a:p>
            <a:r>
              <a:rPr lang="en-US" b="1" i="1" dirty="0" smtClean="0"/>
              <a:t>Write back soon.</a:t>
            </a:r>
            <a:endParaRPr lang="ru-RU" b="1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7521263" y="4512753"/>
            <a:ext cx="553791" cy="548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692374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1701" y="141668"/>
            <a:ext cx="522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ЗАВЕРШАЮЩАЯ ФРАЗА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0400" y="991673"/>
            <a:ext cx="3670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Фраза-клише пишется в письме слева над подписью, на отдельной строке, и заканчивается запятой.</a:t>
            </a:r>
          </a:p>
          <a:p>
            <a:endParaRPr lang="ru-RU" sz="2400" b="1" i="1" dirty="0">
              <a:solidFill>
                <a:schemeClr val="accent3"/>
              </a:solidFill>
            </a:endParaRPr>
          </a:p>
          <a:p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Варианты:</a:t>
            </a:r>
          </a:p>
          <a:p>
            <a:endParaRPr lang="ru-RU" dirty="0"/>
          </a:p>
          <a:p>
            <a:r>
              <a:rPr lang="en-US" b="1" i="1" dirty="0" smtClean="0"/>
              <a:t>Love,</a:t>
            </a:r>
          </a:p>
          <a:p>
            <a:r>
              <a:rPr lang="en-US" b="1" i="1" dirty="0" smtClean="0"/>
              <a:t>Lots of love,</a:t>
            </a:r>
          </a:p>
          <a:p>
            <a:r>
              <a:rPr lang="en-US" b="1" i="1" dirty="0" smtClean="0"/>
              <a:t>Best wishes,</a:t>
            </a:r>
          </a:p>
          <a:p>
            <a:r>
              <a:rPr lang="en-US" b="1" i="1" dirty="0" smtClean="0"/>
              <a:t>Take care,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19599" y="685800"/>
            <a:ext cx="5562601" cy="57407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70401" y="785611"/>
            <a:ext cx="54482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/>
              <a:t>Moscow,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2016</a:t>
            </a:r>
          </a:p>
          <a:p>
            <a:pPr algn="r"/>
            <a:endParaRPr lang="ru-RU" b="1" i="1" dirty="0"/>
          </a:p>
          <a:p>
            <a:r>
              <a:rPr lang="en-US" b="1" i="1" dirty="0"/>
              <a:t>Dear Tom</a:t>
            </a:r>
            <a:r>
              <a:rPr lang="en-US" b="1" i="1" dirty="0">
                <a:solidFill>
                  <a:srgbClr val="FF0000"/>
                </a:solidFill>
              </a:rPr>
              <a:t>,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en-US" b="1" i="1" dirty="0"/>
              <a:t>Thanks (Thank you) for your (recent) letter.</a:t>
            </a:r>
            <a:r>
              <a:rPr lang="ru-RU" b="1" i="1" dirty="0"/>
              <a:t> </a:t>
            </a:r>
            <a:r>
              <a:rPr lang="en-US" b="1" i="1" dirty="0"/>
              <a:t>It was great to hear from you again.</a:t>
            </a:r>
            <a:endParaRPr lang="ru-RU" b="1" i="1" dirty="0"/>
          </a:p>
          <a:p>
            <a:r>
              <a:rPr lang="en-US" b="1" i="1" dirty="0"/>
              <a:t>You asked me what films I like.  Well, I prefer watching romantic films. My </a:t>
            </a:r>
            <a:r>
              <a:rPr lang="en-US" b="1" i="1" dirty="0" err="1"/>
              <a:t>favourite</a:t>
            </a:r>
            <a:r>
              <a:rPr lang="en-US" b="1" i="1" dirty="0"/>
              <a:t> one is “The </a:t>
            </a:r>
            <a:r>
              <a:rPr lang="en-US" b="1" i="1" dirty="0" err="1"/>
              <a:t>Titanik</a:t>
            </a:r>
            <a:r>
              <a:rPr lang="en-US" b="1" i="1" dirty="0"/>
              <a:t>”…</a:t>
            </a:r>
            <a:endParaRPr lang="ru-RU" b="1" i="1" dirty="0"/>
          </a:p>
          <a:p>
            <a:endParaRPr lang="ru-RU" b="1" i="1" dirty="0"/>
          </a:p>
          <a:p>
            <a:endParaRPr lang="ru-RU" b="1" i="1" dirty="0"/>
          </a:p>
          <a:p>
            <a:endParaRPr lang="ru-RU" b="1" i="1" dirty="0"/>
          </a:p>
          <a:p>
            <a:r>
              <a:rPr lang="en-US" b="1" i="1" dirty="0"/>
              <a:t>Write back soon</a:t>
            </a:r>
            <a:r>
              <a:rPr lang="en-US" b="1" i="1" dirty="0" smtClean="0"/>
              <a:t>.</a:t>
            </a:r>
          </a:p>
          <a:p>
            <a:r>
              <a:rPr lang="en-US" b="1" i="1" dirty="0" smtClean="0"/>
              <a:t>All the best,</a:t>
            </a:r>
            <a:endParaRPr lang="ru-RU" b="1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7212170" y="4662153"/>
            <a:ext cx="605306" cy="669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18199285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90152"/>
            <a:ext cx="5300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</a:rPr>
              <a:t>ПОДПИСЬ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67439" y="1803042"/>
            <a:ext cx="37091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На следующей строке под завершающей фразой указывается имя автора (</a:t>
            </a:r>
            <a:r>
              <a:rPr lang="ru-RU" sz="2400" b="1" i="1" dirty="0" smtClean="0">
                <a:solidFill>
                  <a:srgbClr val="C00000"/>
                </a:solidFill>
              </a:rPr>
              <a:t>без фамилии и точки в конце!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ru-RU" sz="2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76901" y="850005"/>
            <a:ext cx="4521199" cy="55253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78501" y="812801"/>
            <a:ext cx="4394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i="1" dirty="0"/>
              <a:t>Moscow, Russia</a:t>
            </a:r>
          </a:p>
          <a:p>
            <a:pPr algn="r"/>
            <a:r>
              <a:rPr lang="en-US" b="1" i="1" dirty="0"/>
              <a:t>            </a:t>
            </a:r>
            <a:r>
              <a:rPr lang="ru-RU" b="1" i="1" dirty="0"/>
              <a:t>7</a:t>
            </a:r>
            <a:r>
              <a:rPr lang="en-US" b="1" i="1" dirty="0"/>
              <a:t> June 2016</a:t>
            </a:r>
          </a:p>
          <a:p>
            <a:pPr algn="r"/>
            <a:endParaRPr lang="ru-RU" b="1" i="1" dirty="0"/>
          </a:p>
          <a:p>
            <a:r>
              <a:rPr lang="en-US" b="1" i="1" dirty="0"/>
              <a:t>Dear Tom</a:t>
            </a:r>
            <a:r>
              <a:rPr lang="en-US" b="1" i="1" dirty="0">
                <a:solidFill>
                  <a:srgbClr val="FF0000"/>
                </a:solidFill>
              </a:rPr>
              <a:t>,</a:t>
            </a:r>
            <a:endParaRPr lang="ru-RU" b="1" i="1" dirty="0">
              <a:solidFill>
                <a:srgbClr val="FF0000"/>
              </a:solidFill>
            </a:endParaRPr>
          </a:p>
          <a:p>
            <a:r>
              <a:rPr lang="en-US" b="1" i="1" dirty="0"/>
              <a:t>Thanks (Thank you) for your (recent) letter.</a:t>
            </a:r>
            <a:r>
              <a:rPr lang="ru-RU" b="1" i="1" dirty="0"/>
              <a:t> </a:t>
            </a:r>
            <a:r>
              <a:rPr lang="en-US" b="1" i="1" dirty="0"/>
              <a:t>It was great to hear from you again.</a:t>
            </a:r>
            <a:endParaRPr lang="ru-RU" b="1" i="1" dirty="0"/>
          </a:p>
          <a:p>
            <a:r>
              <a:rPr lang="en-US" b="1" i="1" dirty="0"/>
              <a:t>You asked me what films I like.  Well, I prefer watching romantic films. My </a:t>
            </a:r>
            <a:r>
              <a:rPr lang="en-US" b="1" i="1" dirty="0" err="1"/>
              <a:t>favourite</a:t>
            </a:r>
            <a:r>
              <a:rPr lang="en-US" b="1" i="1" dirty="0"/>
              <a:t> one is “The </a:t>
            </a:r>
            <a:r>
              <a:rPr lang="en-US" b="1" i="1" dirty="0" err="1"/>
              <a:t>Titanik</a:t>
            </a:r>
            <a:r>
              <a:rPr lang="en-US" b="1" i="1" dirty="0"/>
              <a:t>”…</a:t>
            </a:r>
            <a:endParaRPr lang="ru-RU" b="1" i="1" dirty="0"/>
          </a:p>
          <a:p>
            <a:endParaRPr lang="ru-RU" b="1" i="1" dirty="0"/>
          </a:p>
          <a:p>
            <a:endParaRPr lang="ru-RU" b="1" i="1" dirty="0"/>
          </a:p>
          <a:p>
            <a:endParaRPr lang="ru-RU" b="1" i="1" dirty="0"/>
          </a:p>
          <a:p>
            <a:r>
              <a:rPr lang="en-US" b="1" i="1" dirty="0"/>
              <a:t>Write back soon.</a:t>
            </a:r>
          </a:p>
          <a:p>
            <a:r>
              <a:rPr lang="en-US" b="1" i="1" dirty="0"/>
              <a:t>All the best</a:t>
            </a:r>
            <a:r>
              <a:rPr lang="en-US" b="1" i="1" dirty="0" smtClean="0"/>
              <a:t>,</a:t>
            </a:r>
            <a:endParaRPr lang="ru-RU" b="1" i="1" dirty="0" smtClean="0"/>
          </a:p>
          <a:p>
            <a:r>
              <a:rPr lang="en-US" b="1" i="1" dirty="0" err="1" smtClean="0"/>
              <a:t>Sveta</a:t>
            </a:r>
            <a:endParaRPr lang="ru-RU" b="1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7650051" y="5473522"/>
            <a:ext cx="566670" cy="566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79650191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249</TotalTime>
  <Words>643</Words>
  <Application>Microsoft Office PowerPoint</Application>
  <PresentationFormat>Произвольный</PresentationFormat>
  <Paragraphs>146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                           Правила написания личного письма на английском языке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 ПО АНГЛИЙСКОМУ ЯЗЫКУ РАЗДЕЛ 4 (ЗАДАНИЕ ПО ПИСЬМУ)</dc:title>
  <dc:creator>Tatiana Astretsova</dc:creator>
  <cp:lastModifiedBy>Наталья</cp:lastModifiedBy>
  <cp:revision>43</cp:revision>
  <dcterms:created xsi:type="dcterms:W3CDTF">2015-09-18T17:49:19Z</dcterms:created>
  <dcterms:modified xsi:type="dcterms:W3CDTF">2018-07-28T17:55:25Z</dcterms:modified>
</cp:coreProperties>
</file>